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4280" r:id="rId2"/>
    <p:sldMasterId id="2147484284" r:id="rId3"/>
    <p:sldMasterId id="2147484291" r:id="rId4"/>
  </p:sldMasterIdLst>
  <p:notesMasterIdLst>
    <p:notesMasterId r:id="rId31"/>
  </p:notesMasterIdLst>
  <p:handoutMasterIdLst>
    <p:handoutMasterId r:id="rId32"/>
  </p:handoutMasterIdLst>
  <p:sldIdLst>
    <p:sldId id="417" r:id="rId5"/>
    <p:sldId id="373" r:id="rId6"/>
    <p:sldId id="331" r:id="rId7"/>
    <p:sldId id="332" r:id="rId8"/>
    <p:sldId id="350" r:id="rId9"/>
    <p:sldId id="333" r:id="rId10"/>
    <p:sldId id="375" r:id="rId11"/>
    <p:sldId id="405" r:id="rId12"/>
    <p:sldId id="404" r:id="rId13"/>
    <p:sldId id="406" r:id="rId14"/>
    <p:sldId id="374" r:id="rId15"/>
    <p:sldId id="393" r:id="rId16"/>
    <p:sldId id="407" r:id="rId17"/>
    <p:sldId id="394" r:id="rId18"/>
    <p:sldId id="386" r:id="rId19"/>
    <p:sldId id="380" r:id="rId20"/>
    <p:sldId id="381" r:id="rId21"/>
    <p:sldId id="399" r:id="rId22"/>
    <p:sldId id="338" r:id="rId23"/>
    <p:sldId id="357" r:id="rId24"/>
    <p:sldId id="408" r:id="rId25"/>
    <p:sldId id="411" r:id="rId26"/>
    <p:sldId id="413" r:id="rId27"/>
    <p:sldId id="414" r:id="rId28"/>
    <p:sldId id="416" r:id="rId29"/>
    <p:sldId id="301" r:id="rId30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213" autoAdjust="0"/>
  </p:normalViewPr>
  <p:slideViewPr>
    <p:cSldViewPr>
      <p:cViewPr varScale="1">
        <p:scale>
          <a:sx n="77" d="100"/>
          <a:sy n="77" d="100"/>
        </p:scale>
        <p:origin x="84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3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CA4858-EE88-48BD-8F36-25EA06C17567}" type="datetimeFigureOut">
              <a:rPr lang="cs-CZ"/>
              <a:pPr>
                <a:defRPr/>
              </a:pPr>
              <a:t>8.1.2016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214F8C-082D-4187-8686-EECA007D5D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00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D05F61-940A-44FC-A05B-880DB0FD35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121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2C15E9D-31FA-43A8-830F-D9FF388725C8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8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692C941-8BAF-42EF-AD5E-3841E9193C7F}" type="slidenum">
              <a:rPr lang="cs-CZ" altLang="cs-CZ" smtClean="0">
                <a:latin typeface="Arial" panose="020B0604020202020204" pitchFamily="34" charset="0"/>
              </a:rPr>
              <a:pPr/>
              <a:t>26</a:t>
            </a:fld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6209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D6CA-EDE7-4927-A734-8F11CF65E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63780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F12D-40D3-4645-807B-D7B8EE8230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84517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F12D-40D3-4645-807B-D7B8EE8230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7331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D6CA-EDE7-4927-A734-8F11CF65E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886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nadpis 9"/>
          <p:cNvSpPr>
            <a:spLocks noGrp="1"/>
          </p:cNvSpPr>
          <p:nvPr>
            <p:ph type="title"/>
          </p:nvPr>
        </p:nvSpPr>
        <p:spPr>
          <a:xfrm>
            <a:off x="611560" y="958544"/>
            <a:ext cx="78867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8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F12D-40D3-4645-807B-D7B8EE8230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694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D6CA-EDE7-4927-A734-8F11CF65E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1943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2BDF-8F83-4F96-8133-F276A2C99F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D13B2-3317-4D2A-896E-D352D59D4B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9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765175"/>
            <a:ext cx="9144000" cy="100013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476250"/>
            <a:ext cx="33353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94300"/>
            <a:ext cx="47418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6"/>
          <p:cNvSpPr txBox="1">
            <a:spLocks noChangeArrowheads="1"/>
          </p:cNvSpPr>
          <p:nvPr/>
        </p:nvSpPr>
        <p:spPr bwMode="auto">
          <a:xfrm>
            <a:off x="0" y="5086350"/>
            <a:ext cx="9144000" cy="107950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7950" y="5003800"/>
            <a:ext cx="66246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Výrobce obr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běc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cs-CZ" alt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ch </a:t>
            </a:r>
            <a:r>
              <a:rPr lang="cs-CZ" alt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strojů</a:t>
            </a:r>
            <a:endParaRPr lang="cs-CZ" altLang="cs-CZ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3" name="Obrázek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5491163"/>
            <a:ext cx="13319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765175"/>
            <a:ext cx="9144000" cy="100013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476250"/>
            <a:ext cx="33353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611560" y="958544"/>
            <a:ext cx="78867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68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9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>
            <a:spLocks noChangeArrowheads="1"/>
          </p:cNvSpPr>
          <p:nvPr userDrawn="1"/>
        </p:nvSpPr>
        <p:spPr bwMode="auto">
          <a:xfrm>
            <a:off x="0" y="765175"/>
            <a:ext cx="9144000" cy="100013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mtClean="0">
              <a:solidFill>
                <a:prstClr val="black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15888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76250"/>
            <a:ext cx="33353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300"/>
            <a:ext cx="5284887" cy="140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6"/>
          <p:cNvSpPr txBox="1">
            <a:spLocks noChangeArrowheads="1"/>
          </p:cNvSpPr>
          <p:nvPr userDrawn="1"/>
        </p:nvSpPr>
        <p:spPr bwMode="auto">
          <a:xfrm>
            <a:off x="0" y="5086350"/>
            <a:ext cx="9144000" cy="107950"/>
          </a:xfrm>
          <a:prstGeom prst="rect">
            <a:avLst/>
          </a:prstGeom>
          <a:solidFill>
            <a:srgbClr val="1B4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cs-CZ" altLang="cs-CZ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158054" y="5028852"/>
            <a:ext cx="51769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cs-CZ" sz="2400" b="1" dirty="0" smtClean="0">
                <a:solidFill>
                  <a:srgbClr val="44546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Производство обрабатывающих станков</a:t>
            </a:r>
            <a:endParaRPr lang="cs-CZ" altLang="cs-CZ" sz="2400" b="1" dirty="0">
              <a:solidFill>
                <a:srgbClr val="44546A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3" name="Obrázek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91163"/>
            <a:ext cx="13319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0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mailto:info@tosvarnsdorf.com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tosvarnsdorf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3848" y="1052736"/>
            <a:ext cx="585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cs-CZ" sz="3300" dirty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</a:rPr>
              <a:t>ОБРАБАТЫВАЮЩИЙ ЦЕНТР</a:t>
            </a:r>
            <a:r>
              <a:rPr lang="cs-CZ" altLang="cs-CZ" sz="3300" dirty="0" smtClean="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</a:rPr>
              <a:t> PRIMA / OPTIMA</a:t>
            </a:r>
            <a:endParaRPr lang="cs-CZ" altLang="cs-CZ" sz="3300" dirty="0">
              <a:solidFill>
                <a:srgbClr val="4472C4">
                  <a:lumMod val="75000"/>
                </a:srgbClr>
              </a:solidFill>
              <a:latin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1" t="-1" b="-1"/>
          <a:stretch/>
        </p:blipFill>
        <p:spPr>
          <a:xfrm>
            <a:off x="323528" y="908720"/>
            <a:ext cx="5328592" cy="40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48" y="2132856"/>
            <a:ext cx="4425297" cy="34947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294" y="1561906"/>
            <a:ext cx="4350419" cy="245499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98720" y="6253163"/>
            <a:ext cx="25892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Привод и укрепления оси B </a:t>
            </a:r>
            <a:endParaRPr lang="cs-CZ" sz="1400" dirty="0"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049" y="4110947"/>
            <a:ext cx="3851474" cy="2747053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3528" y="764704"/>
            <a:ext cx="8570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Приводы перемещения и укрепления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76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4868" r="32675" b="6088"/>
          <a:stretch/>
        </p:blipFill>
        <p:spPr>
          <a:xfrm>
            <a:off x="5148064" y="1916832"/>
            <a:ext cx="2663274" cy="4741927"/>
          </a:xfrm>
          <a:prstGeom prst="rect">
            <a:avLst/>
          </a:prstGeom>
        </p:spPr>
      </p:pic>
      <p:sp>
        <p:nvSpPr>
          <p:cNvPr id="28677" name="TextovéPole 5"/>
          <p:cNvSpPr txBox="1">
            <a:spLocks noChangeArrowheads="1"/>
          </p:cNvSpPr>
          <p:nvPr/>
        </p:nvSpPr>
        <p:spPr bwMode="auto">
          <a:xfrm>
            <a:off x="323528" y="2924944"/>
            <a:ext cx="3059112" cy="303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cs-CZ" sz="1400" b="1" u="sng" dirty="0"/>
              <a:t>Направляющие перестанавливаемых узлов</a:t>
            </a:r>
            <a:r>
              <a:rPr lang="cs-CZ" altLang="cs-CZ" sz="1400" b="1" u="sng" dirty="0" smtClean="0"/>
              <a:t>:</a:t>
            </a:r>
            <a:endParaRPr lang="cs-CZ" altLang="cs-CZ" sz="1400" b="1" u="sng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>
              <a:buNone/>
            </a:pPr>
            <a:r>
              <a:rPr lang="ru-RU" sz="1200" dirty="0"/>
              <a:t>Направление всех линейно переставляемых групп станка по осям X, Y, Z реализуется с помощью предварительно натянутых компактных линейных направляющих качения.</a:t>
            </a:r>
          </a:p>
          <a:p>
            <a:pPr>
              <a:buNone/>
            </a:pPr>
            <a:r>
              <a:rPr lang="ru-RU" sz="1200" dirty="0"/>
              <a:t>Выдвижной шпиндель скользит в полом шпинделе.</a:t>
            </a:r>
          </a:p>
          <a:p>
            <a:pPr>
              <a:buNone/>
            </a:pPr>
            <a:r>
              <a:rPr lang="ru-RU" sz="1200" dirty="0"/>
              <a:t>Стол установлен на крупноразмерном радиально-упорном подшипнике качения с крестообразными предварительно натянутыми роликами, имеющими высокую грузоподъемность. </a:t>
            </a:r>
            <a:endParaRPr lang="ru-RU" sz="1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852066"/>
            <a:ext cx="76342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Направляющие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перестанавливаемых </a:t>
            </a: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узлов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27573" y="6552655"/>
            <a:ext cx="230425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+mj-lt"/>
              </a:rPr>
              <a:t>Станина</a:t>
            </a:r>
            <a:r>
              <a:rPr lang="cs-CZ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машины </a:t>
            </a:r>
            <a:r>
              <a:rPr lang="cs-CZ" sz="1400" dirty="0" smtClean="0">
                <a:latin typeface="+mj-lt"/>
              </a:rPr>
              <a:t>(</a:t>
            </a:r>
            <a:r>
              <a:rPr lang="ru-RU" sz="1400" dirty="0" smtClean="0">
                <a:latin typeface="+mj-lt"/>
              </a:rPr>
              <a:t>ось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Y</a:t>
            </a:r>
            <a:r>
              <a:rPr lang="cs-CZ" sz="1400" dirty="0" smtClean="0">
                <a:latin typeface="+mj-lt"/>
              </a:rPr>
              <a:t>)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96" y="1873336"/>
            <a:ext cx="8513064" cy="450799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650" y="852066"/>
            <a:ext cx="76342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Направляющие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перестанавливаемых </a:t>
            </a: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узлов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3888" y="6433591"/>
            <a:ext cx="230425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+mj-lt"/>
              </a:rPr>
              <a:t>Ложе машины</a:t>
            </a:r>
            <a:r>
              <a:rPr lang="cs-CZ" sz="1400" dirty="0" smtClean="0">
                <a:latin typeface="+mj-lt"/>
              </a:rPr>
              <a:t> (</a:t>
            </a:r>
            <a:r>
              <a:rPr lang="ru-RU" sz="1400" dirty="0" smtClean="0">
                <a:latin typeface="+mj-lt"/>
              </a:rPr>
              <a:t>ось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Z)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27" y="1820640"/>
            <a:ext cx="7869513" cy="439139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650" y="852066"/>
            <a:ext cx="76342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Направляющие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перестанавливаемых </a:t>
            </a: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узлов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3888" y="6433591"/>
            <a:ext cx="230425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+mj-lt"/>
              </a:rPr>
              <a:t>Ложе машины</a:t>
            </a:r>
            <a:r>
              <a:rPr lang="cs-CZ" sz="1400" dirty="0" smtClean="0">
                <a:latin typeface="+mj-lt"/>
              </a:rPr>
              <a:t> (</a:t>
            </a:r>
            <a:r>
              <a:rPr lang="ru-RU" sz="1400" dirty="0" smtClean="0">
                <a:latin typeface="+mj-lt"/>
              </a:rPr>
              <a:t>ось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Z)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3563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3" y="1989867"/>
            <a:ext cx="8266906" cy="416848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650" y="852066"/>
            <a:ext cx="76342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Направляющие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перестанавливаемых </a:t>
            </a: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узлов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63888" y="6433591"/>
            <a:ext cx="230425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+mj-lt"/>
              </a:rPr>
              <a:t>Ложе машины</a:t>
            </a:r>
            <a:r>
              <a:rPr lang="cs-CZ" sz="1400" dirty="0" smtClean="0">
                <a:latin typeface="+mj-lt"/>
              </a:rPr>
              <a:t> (</a:t>
            </a:r>
            <a:r>
              <a:rPr lang="ru-RU" sz="1400" dirty="0" smtClean="0">
                <a:latin typeface="+mj-lt"/>
              </a:rPr>
              <a:t>ось</a:t>
            </a:r>
            <a:r>
              <a:rPr lang="cs-CZ" sz="1400" dirty="0" smtClean="0">
                <a:latin typeface="+mj-lt"/>
              </a:rPr>
              <a:t> X)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64" y="1470025"/>
            <a:ext cx="7442721" cy="526211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схема мощности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" y="1839565"/>
            <a:ext cx="8676915" cy="486033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Пример размерного эскиза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400" baseline="30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de-DE" sz="1600" b="1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09075" cy="437775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Пример размерного эскиза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400" baseline="30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de-DE" sz="1600" b="1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37246" y="966244"/>
            <a:ext cx="5413524" cy="6336704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Пример размерного эскиза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67214"/>
              </p:ext>
            </p:extLst>
          </p:nvPr>
        </p:nvGraphicFramePr>
        <p:xfrm>
          <a:off x="1403648" y="1700808"/>
          <a:ext cx="6535494" cy="4948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40360"/>
                <a:gridCol w="576064"/>
                <a:gridCol w="927735"/>
                <a:gridCol w="1791335"/>
              </a:tblGrid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PRIMA 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OPTIMA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иаметр рабочего шпинделя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мм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112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оническая полость рабочего шпинделя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ISO 50 / ISO 50 BIG+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сполнение конического хвостовика 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инструмента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DIN 69871/AD respekt. DIN 69871/A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иапазон оборотов рабочего шпинделя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мин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 – 5 000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10 – 4 200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Мощность главного двигателя: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22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28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оминальная  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(при постоянной эксплуатации S1)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кВт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28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35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акс. (при работе S6-60% времени эксплуатации)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кВт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874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1 205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оминальная крутящий момент при постоянной нагрюзке (S1)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Нм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1 110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1 506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акс. момент кручения на шпинделе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(S6 – 60%)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Нм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500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+mn-lt"/>
                        </a:rPr>
                        <a:t>650</a:t>
                      </a:r>
                      <a:endParaRPr lang="cs-CZ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088" y="708050"/>
            <a:ext cx="8064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cs-CZ" sz="33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ОСНОВНЫЕ ТЕХНИЧЕСКИЕ ПАРАМЕТРЫ</a:t>
            </a:r>
            <a:endParaRPr lang="cs-CZ" altLang="cs-CZ" sz="33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r="12815"/>
          <a:stretch/>
        </p:blipFill>
        <p:spPr>
          <a:xfrm>
            <a:off x="4391472" y="2190222"/>
            <a:ext cx="4752528" cy="4532288"/>
          </a:xfrm>
          <a:prstGeom prst="rect">
            <a:avLst/>
          </a:prstGeom>
        </p:spPr>
      </p:pic>
      <p:sp>
        <p:nvSpPr>
          <p:cNvPr id="21507" name="TextovéPole 3"/>
          <p:cNvSpPr txBox="1">
            <a:spLocks noChangeArrowheads="1"/>
          </p:cNvSpPr>
          <p:nvPr/>
        </p:nvSpPr>
        <p:spPr bwMode="auto">
          <a:xfrm>
            <a:off x="179512" y="2190222"/>
            <a:ext cx="3529013" cy="38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cs-CZ" sz="1400" b="1" u="sng" dirty="0"/>
              <a:t>Характеристика изделия</a:t>
            </a:r>
            <a:r>
              <a:rPr lang="cs-CZ" altLang="cs-CZ" sz="1400" b="1" u="sng" dirty="0" smtClean="0"/>
              <a:t>:</a:t>
            </a:r>
            <a:endParaRPr lang="cs-CZ" altLang="cs-CZ" sz="1400" b="1" u="sng" dirty="0" smtClean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 smtClean="0"/>
          </a:p>
          <a:p>
            <a:pPr>
              <a:buFontTx/>
              <a:buNone/>
            </a:pPr>
            <a:r>
              <a:rPr lang="ru-RU" sz="1200" dirty="0" smtClean="0"/>
              <a:t>Обрабатывающий </a:t>
            </a:r>
            <a:r>
              <a:rPr lang="ru-RU" sz="1200" dirty="0"/>
              <a:t>центр </a:t>
            </a:r>
            <a:r>
              <a:rPr lang="cs-CZ" sz="1200" dirty="0" smtClean="0"/>
              <a:t>PRIMA / </a:t>
            </a:r>
            <a:r>
              <a:rPr lang="ru-RU" sz="1200" dirty="0" smtClean="0"/>
              <a:t>OPTIMA </a:t>
            </a:r>
            <a:r>
              <a:rPr lang="ru-RU" sz="1200" dirty="0"/>
              <a:t>– </a:t>
            </a:r>
            <a:r>
              <a:rPr lang="ru-RU" sz="1200" dirty="0" smtClean="0"/>
              <a:t>является</a:t>
            </a:r>
            <a:r>
              <a:rPr lang="cs-CZ" sz="1200" dirty="0" smtClean="0"/>
              <a:t> </a:t>
            </a:r>
            <a:r>
              <a:rPr lang="ru-RU" sz="1200" dirty="0" smtClean="0"/>
              <a:t>малым или средним </a:t>
            </a:r>
            <a:r>
              <a:rPr lang="ru-RU" sz="1200" dirty="0"/>
              <a:t>представителем ряда обрабатывающих центров с сумарным названием TOStec из продукции АО «TOS VARNSDORF». Он представляет собой самый современный обрабатывающий станок для фрезерования, сверления и для применения сложных или специальных технологий.</a:t>
            </a:r>
          </a:p>
          <a:p>
            <a:pPr>
              <a:buFontTx/>
              <a:buNone/>
            </a:pPr>
            <a:r>
              <a:rPr lang="ru-RU" sz="1200" dirty="0"/>
              <a:t>Благодаря агрегатной концепции рамы предлагает машина и оснащение по размеру больше или меньше крепежными столами, перенятыми из других типов машин TOStec. Вместе с возможностью выбора разных типов шпиндельных головок, разных видов автоматической замены инструментов и поддонов возможно достижение оптимального исполнения машины в зависимости от потребностей технологии. </a:t>
            </a:r>
            <a:endParaRPr lang="en-US" altLang="cs-CZ" sz="12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ХАРАКТЕРИСТИКА ИЗДЕЛИЯ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088" y="708050"/>
            <a:ext cx="8064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cs-CZ" sz="33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ОСНОВНЫЕ ТЕХНИЧЕСКИЕ ПАРАМЕТРЫ</a:t>
            </a:r>
            <a:endParaRPr lang="cs-CZ" altLang="cs-CZ" sz="33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2412" y="2708920"/>
            <a:ext cx="8891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Шпиндельная бабка с интегрированным невыдвижным электрошпинделем</a:t>
            </a:r>
            <a:endParaRPr lang="de-DE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66051"/>
              </p:ext>
            </p:extLst>
          </p:nvPr>
        </p:nvGraphicFramePr>
        <p:xfrm>
          <a:off x="1691680" y="3933056"/>
          <a:ext cx="5448109" cy="164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1760"/>
                <a:gridCol w="548640"/>
                <a:gridCol w="1363408"/>
                <a:gridCol w="88430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Электрический шпиндель хорошо подходит для: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b="1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200" b="1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ниверсальный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ч</a:t>
                      </a:r>
                      <a:r>
                        <a:rPr lang="ru-RU" sz="1200" b="1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истовой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онусная полость шпинделя электрошпинделя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ISO 50/B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HSK A63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акс. обороты шпинделя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мин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10 000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24 000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оминальная мощность электрошпинделя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кВт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25,5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акс. крутящий момент на шпинделе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Нм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03199"/>
              </p:ext>
            </p:extLst>
          </p:nvPr>
        </p:nvGraphicFramePr>
        <p:xfrm>
          <a:off x="829966" y="1844824"/>
          <a:ext cx="7918747" cy="12837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01570"/>
                <a:gridCol w="426483"/>
                <a:gridCol w="1745347"/>
                <a:gridCol w="1745347"/>
              </a:tblGrid>
              <a:tr h="256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ертикальная перестановка шпиндельной головки </a:t>
                      </a:r>
                      <a:r>
                        <a:rPr lang="ru-RU" sz="1200" b="1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Y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мм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1 000, 1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1 300, 1 600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ин. высота оси шпинделя над рабочим столом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мм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56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Продольная перестановка станины </a:t>
                      </a:r>
                      <a:r>
                        <a:rPr lang="ru-RU" sz="1200" b="1" spc="-2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мм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1 600, 2 000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1 600, 2 000, 2 </a:t>
                      </a:r>
                      <a:r>
                        <a:rPr lang="cs-CZ" sz="12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49532"/>
              </p:ext>
            </p:extLst>
          </p:nvPr>
        </p:nvGraphicFramePr>
        <p:xfrm>
          <a:off x="1058770" y="3573016"/>
          <a:ext cx="7331168" cy="20021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76271"/>
                <a:gridCol w="426862"/>
                <a:gridCol w="1985316"/>
                <a:gridCol w="2242719"/>
              </a:tblGrid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1400" b="0" noProof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PRIMA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OPTIMA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ажимная поверхность стола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1 250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1 250 x 1 250, 1 250 x 1 </a:t>
                      </a:r>
                      <a:r>
                        <a:rPr lang="cs-CZ" sz="12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 1 800 x 1 800, 1 800 x 2 200, 1 800 x 2 500</a:t>
                      </a:r>
                      <a:endParaRPr lang="cs-CZ" sz="1200" b="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endParaRPr lang="cs-CZ" sz="14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акс. вес обрабатываемой детали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кг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5 000 - 20 000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Продольная перестановка стола </a:t>
                      </a:r>
                      <a:r>
                        <a:rPr lang="cs-CZ" sz="1200" b="1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1 600, 2 000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2 000, 3 </a:t>
                      </a:r>
                      <a:r>
                        <a:rPr lang="cs-CZ" sz="1200" spc="-2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000, 4 000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cap="all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ажимные "T" пазы </a:t>
                      </a: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</a:rPr>
                        <a:t> 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размер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22H8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шаг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мм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5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количество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088" y="708050"/>
            <a:ext cx="8064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cs-CZ" sz="33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ОСНОВНЫЕ ТЕХНИЧЕСКИЕ ПАРАМЕТРЫ</a:t>
            </a:r>
            <a:endParaRPr lang="cs-CZ" altLang="cs-CZ" sz="33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62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400" baseline="30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lang="de-DE" sz="1600" b="1" baseline="300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26340"/>
              </p:ext>
            </p:extLst>
          </p:nvPr>
        </p:nvGraphicFramePr>
        <p:xfrm>
          <a:off x="1259632" y="4725144"/>
          <a:ext cx="6767604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96794"/>
                <a:gridCol w="788670"/>
                <a:gridCol w="1591070"/>
                <a:gridCol w="1591070"/>
              </a:tblGrid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иапазон рабочих подач</a:t>
                      </a:r>
                      <a:r>
                        <a:rPr lang="cs-CZ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400" spc="-20" dirty="0" smtClean="0">
                          <a:effectLst/>
                        </a:rPr>
                        <a:t>– </a:t>
                      </a:r>
                      <a:r>
                        <a:rPr lang="cs-CZ" sz="1400" spc="-20" dirty="0">
                          <a:effectLst/>
                        </a:rPr>
                        <a:t>X, Y, Z, W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мм/мин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– 20 000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1 – 15 000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  <a:r>
                        <a:rPr lang="ru-RU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иапазон рабочих подач</a:t>
                      </a:r>
                      <a:r>
                        <a:rPr lang="cs-CZ" sz="1400" spc="-20" dirty="0" smtClean="0">
                          <a:effectLst/>
                        </a:rPr>
                        <a:t> </a:t>
                      </a:r>
                      <a:r>
                        <a:rPr lang="cs-CZ" sz="1400" spc="-20" dirty="0">
                          <a:effectLst/>
                        </a:rPr>
                        <a:t>– B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/мин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0,003 – 1,5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скоренная подача </a:t>
                      </a:r>
                      <a:r>
                        <a:rPr lang="cs-CZ" sz="1400" spc="-20" dirty="0" smtClean="0">
                          <a:effectLst/>
                        </a:rPr>
                        <a:t>– </a:t>
                      </a:r>
                      <a:r>
                        <a:rPr lang="cs-CZ" sz="1400" spc="-20" dirty="0">
                          <a:effectLst/>
                        </a:rPr>
                        <a:t>X, Y, Z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мм/мин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24 000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скоренная подача </a:t>
                      </a:r>
                      <a:r>
                        <a:rPr lang="cs-CZ" sz="1400" spc="-20" dirty="0" smtClean="0">
                          <a:effectLst/>
                        </a:rPr>
                        <a:t>– </a:t>
                      </a:r>
                      <a:r>
                        <a:rPr lang="cs-CZ" sz="1400" spc="-20" dirty="0">
                          <a:effectLst/>
                        </a:rPr>
                        <a:t>W           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400" spc="-2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/мин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>
                          <a:effectLst/>
                          <a:latin typeface="+mn-lt"/>
                        </a:rPr>
                        <a:t>20 000</a:t>
                      </a:r>
                      <a:endParaRPr lang="cs-CZ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ru-RU" sz="1400" spc="-2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скоренная подача </a:t>
                      </a:r>
                      <a:r>
                        <a:rPr lang="cs-CZ" sz="1400" spc="-20" dirty="0" smtClean="0">
                          <a:effectLst/>
                        </a:rPr>
                        <a:t>– </a:t>
                      </a:r>
                      <a:r>
                        <a:rPr lang="cs-CZ" sz="1400" spc="-20" dirty="0">
                          <a:effectLst/>
                        </a:rPr>
                        <a:t>B            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400" spc="-2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/мин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6,5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13030"/>
              </p:ext>
            </p:extLst>
          </p:nvPr>
        </p:nvGraphicFramePr>
        <p:xfrm>
          <a:off x="899592" y="1451790"/>
          <a:ext cx="7634310" cy="28413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87368"/>
                <a:gridCol w="454342"/>
                <a:gridCol w="2181860"/>
                <a:gridCol w="2110740"/>
              </a:tblGrid>
              <a:tr h="437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OPTIMA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Размеры зажимной поверхности поддона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1 000 x 1 000, 1 000 x 1 250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1 250 x 1 250, 1 250 x 1 600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акс. вес обрабатываемой детали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кг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8 000 (6 000</a:t>
                      </a:r>
                      <a:r>
                        <a:rPr lang="cs-CZ" sz="1400" spc="-20" dirty="0" smtClean="0">
                          <a:effectLst/>
                          <a:latin typeface="+mn-lt"/>
                        </a:rPr>
                        <a:t>)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</a:t>
                      </a: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оперечная перестановка палеты </a:t>
                      </a:r>
                      <a:r>
                        <a:rPr lang="ru-RU" sz="1400" b="1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cs-CZ" sz="14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600, 2 000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>
                          <a:effectLst/>
                          <a:latin typeface="+mn-lt"/>
                        </a:rPr>
                        <a:t>2 000, 3 000</a:t>
                      </a:r>
                      <a:endParaRPr lang="cs-CZ" sz="1400" b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ажимные "T" пазы</a:t>
                      </a:r>
                      <a:r>
                        <a:rPr lang="cs-CZ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*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 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размер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22H8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шаг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мм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160, </a:t>
                      </a:r>
                      <a:r>
                        <a:rPr lang="cs-CZ" sz="1400" spc="-20" dirty="0" err="1" smtClean="0">
                          <a:effectLst/>
                          <a:latin typeface="+mn-lt"/>
                        </a:rPr>
                        <a:t>outer</a:t>
                      </a:r>
                      <a:r>
                        <a:rPr lang="cs-CZ" sz="1400" spc="-2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400" spc="-20" dirty="0">
                          <a:effectLst/>
                          <a:latin typeface="+mn-lt"/>
                        </a:rPr>
                        <a:t>80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количество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9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</a:t>
                      </a: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оличество палет в системе</a:t>
                      </a:r>
                      <a:endParaRPr lang="cs-CZ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шт.</a:t>
                      </a:r>
                      <a:endParaRPr lang="cs-CZ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2, 3, 4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cap="all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ремя автоматической замены палет</a:t>
                      </a:r>
                      <a:r>
                        <a:rPr lang="cs-CZ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(при количестве 2 палет)</a:t>
                      </a:r>
                      <a:endParaRPr lang="cs-CZ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spc="-2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сек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cs-CZ" sz="1400" spc="-20" dirty="0">
                          <a:effectLst/>
                          <a:latin typeface="+mn-lt"/>
                        </a:rPr>
                        <a:t>90</a:t>
                      </a: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cs-CZ" sz="14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088" y="708050"/>
            <a:ext cx="8064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cs-CZ" sz="33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ОСНОВНЫЕ ТЕХНИЧЕСКИЕ ПАРАМЕТРЫ</a:t>
            </a:r>
            <a:endParaRPr lang="cs-CZ" altLang="cs-CZ" sz="330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85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140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13</a:t>
            </a:r>
            <a:endParaRPr lang="de-DE" altLang="cs-CZ" sz="1600" b="1" baseline="30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78868" name="Picture 20" descr="T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1182" cy="51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демонстрация обработки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4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140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14</a:t>
            </a:r>
            <a:endParaRPr lang="de-DE" altLang="cs-CZ" sz="1600" b="1" baseline="30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23" descr="V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" y="1772816"/>
            <a:ext cx="3297237" cy="439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V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95" y="1772816"/>
            <a:ext cx="5397880" cy="439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демонстрация обработки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6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8748713" y="656113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140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16</a:t>
            </a:r>
            <a:endParaRPr lang="de-DE" altLang="cs-CZ" sz="1600" b="1" baseline="30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26" descr="V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067"/>
            <a:ext cx="6495141" cy="5185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демонстрация обработки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13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087563" y="764629"/>
            <a:ext cx="6553200" cy="792163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altLang="cs-CZ" sz="3600" b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TOS VARNSDORF a.s.</a:t>
            </a:r>
            <a:endParaRPr lang="cs-CZ" altLang="cs-CZ" sz="3600" b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946275"/>
            <a:ext cx="4464050" cy="4362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Říční 1774 		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407 47 Varnsdorf	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Česká republika 	</a:t>
            </a:r>
            <a:endParaRPr lang="en-US" altLang="cs-CZ" sz="240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000" smtClean="0">
                <a:solidFill>
                  <a:schemeClr val="tx2"/>
                </a:solidFill>
                <a:latin typeface="Tahoma" panose="020B0604030504040204" pitchFamily="34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Tel:  +420 412 351 203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Fax: +420 412 351 269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E-mail: </a:t>
            </a:r>
            <a:r>
              <a:rPr lang="en-US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3"/>
              </a:rPr>
              <a:t>info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3"/>
              </a:rPr>
              <a:t>@tosvarnsdorf.com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</a:rPr>
              <a:t>           </a:t>
            </a:r>
            <a:r>
              <a:rPr lang="cs-CZ" altLang="cs-CZ" sz="2400" smtClean="0">
                <a:solidFill>
                  <a:schemeClr val="tx2"/>
                </a:solidFill>
                <a:latin typeface="Tahoma" panose="020B0604030504040204" pitchFamily="34" charset="0"/>
                <a:hlinkClick r:id="rId4"/>
              </a:rPr>
              <a:t>www.tosvarnsdorf.com</a:t>
            </a:r>
            <a:r>
              <a:rPr lang="cs-CZ" altLang="cs-CZ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364038"/>
            <a:ext cx="1525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5" y="1700213"/>
            <a:ext cx="53276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0" descr="ico_f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5445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 descr="ico_y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949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900113" y="5662613"/>
            <a:ext cx="4032250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www.facebook.com/TosVarnsdorf</a:t>
            </a:r>
            <a:r>
              <a:rPr lang="cs-CZ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763713" y="6165850"/>
            <a:ext cx="4032250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00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cs-CZ" altLang="zh-CN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www.youtube.com/TosVarnsdorf</a:t>
            </a:r>
            <a:r>
              <a:rPr lang="cs-CZ" sz="16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ovéPole 3"/>
          <p:cNvSpPr txBox="1">
            <a:spLocks noChangeArrowheads="1"/>
          </p:cNvSpPr>
          <p:nvPr/>
        </p:nvSpPr>
        <p:spPr bwMode="auto">
          <a:xfrm>
            <a:off x="179388" y="2797175"/>
            <a:ext cx="3059112" cy="3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 u="sng" dirty="0"/>
              <a:t>Základní koncepce stroje: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>
              <a:buNone/>
            </a:pPr>
            <a:r>
              <a:rPr lang="ru-RU" sz="1200" dirty="0"/>
              <a:t>Обрабатывающий центр OPTIMA - закрытый фрезерно-расточный станок состоит из неподвижной станины в „T“ образной форме с поперечно переставным вращающимся столом или с палетой и продольно передвижной стойкой. Машина задумана как компактное целое, в которое также встраивается  стружечное хозяйство и циркуляция охлаждающей жидкости. В основном исполнении станок имеет 5 полностью управляемых осей (X -поперечное перемещение стола, Y - вертикальное перемещение шпиндельной бабки, Z - продольное перемещение колонны, W - выдвижение шпинделя и B -вращение </a:t>
            </a:r>
            <a:r>
              <a:rPr lang="ru-RU" sz="1200" dirty="0" smtClean="0"/>
              <a:t>стола.</a:t>
            </a:r>
            <a:endParaRPr lang="en-US" alt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5410615" cy="450920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Основная концепция станка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4868" r="22437" b="8527"/>
          <a:stretch/>
        </p:blipFill>
        <p:spPr>
          <a:xfrm>
            <a:off x="3287873" y="2254436"/>
            <a:ext cx="5448684" cy="4029757"/>
          </a:xfrm>
          <a:prstGeom prst="rect">
            <a:avLst/>
          </a:prstGeom>
        </p:spPr>
      </p:pic>
      <p:sp>
        <p:nvSpPr>
          <p:cNvPr id="24578" name="TextovéPole 3"/>
          <p:cNvSpPr txBox="1">
            <a:spLocks noChangeArrowheads="1"/>
          </p:cNvSpPr>
          <p:nvPr/>
        </p:nvSpPr>
        <p:spPr bwMode="auto">
          <a:xfrm>
            <a:off x="250825" y="2527300"/>
            <a:ext cx="3059113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cs-CZ" sz="1400" b="1" u="sng" dirty="0"/>
              <a:t>Шпиндельная бабка</a:t>
            </a:r>
            <a:r>
              <a:rPr lang="cs-CZ" altLang="cs-CZ" sz="1400" b="1" u="sng" dirty="0" smtClean="0"/>
              <a:t>:</a:t>
            </a:r>
            <a:endParaRPr lang="cs-CZ" altLang="cs-CZ" sz="1400" b="1" u="sng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>
              <a:buFontTx/>
              <a:buNone/>
            </a:pPr>
            <a:r>
              <a:rPr lang="ru-RU" sz="1200" dirty="0" smtClean="0"/>
              <a:t>Станок </a:t>
            </a:r>
            <a:r>
              <a:rPr lang="cs-CZ" sz="1200" dirty="0" smtClean="0"/>
              <a:t>PRIMA - </a:t>
            </a:r>
            <a:r>
              <a:rPr lang="ru-RU" sz="1200" dirty="0" smtClean="0"/>
              <a:t>OPTIMA </a:t>
            </a:r>
            <a:r>
              <a:rPr lang="ru-RU" sz="1200" dirty="0"/>
              <a:t>оснащен центрально направляемой шпиндельной бабкой. Такое решение является оптимальным с точки зрения равномерной тепловой и силовой нагрузки рамы станка. Основанием шпиндельной бабки служит массивная плита, которая несет траверсу, главный двигатель, а также другие узлы и механизмы посадки и привода шпинделя, отличающиеся в зависимости от исполнения шпиндельной бабки. Станок с выдвижным шпинделем – главная посадка состоит из системы полого и рабочего шпинделя. Выдвижной рабочий шпиндель азотирован, установлен с минимальным люфтом в полностью азотированном полом шпинделе</a:t>
            </a:r>
            <a:endParaRPr lang="cs-CZ" altLang="cs-CZ" sz="12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шпиндельная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бабка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348880"/>
            <a:ext cx="7836615" cy="3960441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0423" y="1686037"/>
            <a:ext cx="446405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Шпиндельная </a:t>
            </a:r>
            <a:r>
              <a:rPr lang="ru-RU" dirty="0" smtClean="0">
                <a:latin typeface="+mj-lt"/>
              </a:rPr>
              <a:t>бабка</a:t>
            </a:r>
            <a:r>
              <a:rPr lang="cs-CZ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PRIMA </a:t>
            </a:r>
            <a:r>
              <a:rPr lang="cs-CZ" dirty="0" smtClean="0">
                <a:latin typeface="+mj-lt"/>
              </a:rPr>
              <a:t>- OPTIMA</a:t>
            </a:r>
            <a:endParaRPr lang="cs-CZ" dirty="0"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шпиндельная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бабка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461069"/>
            <a:ext cx="3078014" cy="525172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708050"/>
            <a:ext cx="70580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Балансировка и привод оси </a:t>
            </a:r>
            <a:r>
              <a:rPr lang="ru-RU" altLang="cs-CZ" sz="3300" cap="all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Y</a:t>
            </a:r>
            <a:endParaRPr lang="cs-CZ" altLang="cs-CZ" sz="3300" cap="all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39552" y="3068960"/>
            <a:ext cx="3059112" cy="21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400" b="1" u="sng" dirty="0"/>
              <a:t>Балансировка и привод оси </a:t>
            </a:r>
            <a:r>
              <a:rPr lang="ru-RU" sz="1400" b="1" u="sng" dirty="0" smtClean="0"/>
              <a:t>Y</a:t>
            </a:r>
            <a:r>
              <a:rPr lang="cs-CZ" altLang="cs-CZ" sz="1400" b="1" u="sng" dirty="0" smtClean="0"/>
              <a:t>:</a:t>
            </a:r>
            <a:endParaRPr lang="cs-CZ" altLang="cs-CZ" sz="1400" b="1" u="sng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>
              <a:buFontTx/>
              <a:buNone/>
            </a:pPr>
            <a:r>
              <a:rPr lang="ru-RU" altLang="cs-CZ" sz="1200" dirty="0"/>
              <a:t>Приводы линейных осей реализованны с помощью отдельных приводов с линейным приводным ремнем и шариково-винтовой парой с высоким поднятием.</a:t>
            </a:r>
            <a:r>
              <a:rPr lang="cs-CZ" altLang="cs-CZ" sz="1200" dirty="0" smtClean="0"/>
              <a:t> </a:t>
            </a:r>
            <a:r>
              <a:rPr lang="cs-CZ" altLang="cs-CZ" sz="1200" dirty="0"/>
              <a:t/>
            </a:r>
            <a:br>
              <a:rPr lang="cs-CZ" altLang="cs-CZ" sz="1200" dirty="0"/>
            </a:br>
            <a:r>
              <a:rPr lang="ru-RU" altLang="cs-CZ" sz="1200" dirty="0"/>
              <a:t>Вес шпиндельной бабки компенсируется гидромеханическим путем с использованием независимого гидравлического источника.</a:t>
            </a:r>
            <a:endParaRPr lang="cs-CZ" altLang="cs-CZ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640" y="3429000"/>
            <a:ext cx="4680520" cy="2478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8" y="764704"/>
            <a:ext cx="8570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Приводы перемещения и укрепления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4088" y="6379369"/>
            <a:ext cx="2587625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+mj-lt"/>
              </a:rPr>
              <a:t>Привод оси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X</a:t>
            </a:r>
          </a:p>
        </p:txBody>
      </p:sp>
      <p:sp>
        <p:nvSpPr>
          <p:cNvPr id="8" name="TextovéPole 3"/>
          <p:cNvSpPr txBox="1">
            <a:spLocks noChangeArrowheads="1"/>
          </p:cNvSpPr>
          <p:nvPr/>
        </p:nvSpPr>
        <p:spPr bwMode="auto">
          <a:xfrm>
            <a:off x="201191" y="2095318"/>
            <a:ext cx="4104456" cy="459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400" b="1" u="sng" dirty="0"/>
              <a:t>Приводы перемещения и </a:t>
            </a:r>
            <a:r>
              <a:rPr lang="ru-RU" sz="1400" b="1" u="sng" dirty="0" smtClean="0"/>
              <a:t>укрепления</a:t>
            </a:r>
            <a:r>
              <a:rPr lang="cs-CZ" altLang="cs-CZ" sz="1400" b="1" u="sng" dirty="0" smtClean="0"/>
              <a:t>:</a:t>
            </a:r>
            <a:endParaRPr lang="cs-CZ" altLang="cs-CZ" sz="1400" b="1" u="sng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>
              <a:buFontTx/>
              <a:buNone/>
            </a:pPr>
            <a:r>
              <a:rPr lang="ru-RU" altLang="cs-CZ" sz="1200" dirty="0"/>
              <a:t>Приводы линейных осей реализованны с помощью отдельных приводов с линейным приводным ремнем и шариково-винтовой парой с высоким поднятием.</a:t>
            </a:r>
            <a:r>
              <a:rPr lang="cs-CZ" sz="1200" dirty="0" smtClean="0"/>
              <a:t> </a:t>
            </a:r>
            <a:endParaRPr lang="cs-CZ" altLang="cs-CZ" sz="1200" dirty="0"/>
          </a:p>
          <a:p>
            <a:pPr>
              <a:buFontTx/>
              <a:buNone/>
            </a:pPr>
            <a:endParaRPr lang="cs-CZ" altLang="cs-CZ" sz="1200" dirty="0"/>
          </a:p>
          <a:p>
            <a:pPr>
              <a:buFontTx/>
              <a:buNone/>
            </a:pPr>
            <a:r>
              <a:rPr lang="ru-RU" altLang="cs-CZ" sz="1200" dirty="0"/>
              <a:t>Привод вращения стола обеспечивается:</a:t>
            </a:r>
            <a:endParaRPr lang="cs-CZ" altLang="cs-CZ" sz="1200" dirty="0"/>
          </a:p>
          <a:p>
            <a:pPr>
              <a:buFontTx/>
              <a:buNone/>
            </a:pPr>
            <a:r>
              <a:rPr lang="cs-CZ" altLang="cs-CZ" sz="1200" dirty="0" smtClean="0"/>
              <a:t>1)</a:t>
            </a:r>
            <a:r>
              <a:rPr lang="ru-RU" altLang="cs-CZ" sz="1200" dirty="0" smtClean="0"/>
              <a:t> Сервоприводом </a:t>
            </a:r>
            <a:r>
              <a:rPr lang="ru-RU" altLang="cs-CZ" sz="1200" dirty="0"/>
              <a:t>с передачей на одну шестерню. Передача осуществляется без зазора к внешнему шкиву подшипника, встроенного в поворотный стол. Данное исполнение предназначено для позиционирования стола во всем диапазоне его поворота</a:t>
            </a:r>
            <a:r>
              <a:rPr lang="ru-RU" altLang="cs-CZ" sz="1200" dirty="0" smtClean="0"/>
              <a:t>.</a:t>
            </a:r>
          </a:p>
          <a:p>
            <a:pPr>
              <a:buFontTx/>
              <a:buNone/>
            </a:pPr>
            <a:endParaRPr lang="cs-CZ" altLang="cs-CZ" sz="1200" dirty="0"/>
          </a:p>
          <a:p>
            <a:pPr>
              <a:buFontTx/>
              <a:buNone/>
            </a:pPr>
            <a:r>
              <a:rPr lang="cs-CZ" altLang="cs-CZ" sz="1200" dirty="0" smtClean="0"/>
              <a:t>2)</a:t>
            </a:r>
            <a:r>
              <a:rPr lang="ru-RU" altLang="cs-CZ" sz="1200" dirty="0" smtClean="0"/>
              <a:t> Сервоприводом </a:t>
            </a:r>
            <a:r>
              <a:rPr lang="ru-RU" altLang="cs-CZ" sz="1200" dirty="0"/>
              <a:t>с передачей на две шестерни (управляется с помощью системы Master-slave) – данное исполнение дает возможность полностью управлять столом и проводить обработку при повороте стола с одновременной реверсацией движения и интерполяцией других осей станка (основное движение обработки исполняет вращающийся инструмент, который закреплен в рабочем шпинделе станка).</a:t>
            </a:r>
            <a:endParaRPr lang="cs-CZ" altLang="cs-CZ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5296" r="7681" b="7316"/>
          <a:stretch/>
        </p:blipFill>
        <p:spPr>
          <a:xfrm>
            <a:off x="611560" y="1796761"/>
            <a:ext cx="7706370" cy="489058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764704"/>
            <a:ext cx="8570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Приводы перемещения и укрепления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64088" y="6379369"/>
            <a:ext cx="2587625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+mj-lt"/>
              </a:rPr>
              <a:t>Привод оси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Z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6347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2"/>
          <a:stretch/>
        </p:blipFill>
        <p:spPr>
          <a:xfrm>
            <a:off x="467544" y="1858887"/>
            <a:ext cx="8098347" cy="4720431"/>
          </a:xfrm>
          <a:prstGeom prst="rect">
            <a:avLst/>
          </a:prstGeom>
          <a:ln>
            <a:noFill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764704"/>
            <a:ext cx="85709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cs-CZ" sz="3300" cap="all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Приводы перемещения и укрепления</a:t>
            </a:r>
            <a:endParaRPr lang="cs-CZ" altLang="cs-CZ" sz="3300" cap="all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31840" y="6271343"/>
            <a:ext cx="2587625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+mj-lt"/>
              </a:rPr>
              <a:t>Привод оси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W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25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s Varnsdorf - úvodní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S VARNSDORF 2015.potx" id="{841ADC13-5A16-458B-98EA-3C9CDEB3E02F}" vid="{209DA238-4A55-415A-8B49-7C323013459D}"/>
    </a:ext>
  </a:extLst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S VARNSDORF 2015.potx" id="{841ADC13-5A16-458B-98EA-3C9CDEB3E02F}" vid="{ECFC4AA6-36A6-41B0-A0B2-C366087E808B}"/>
    </a:ext>
  </a:extLst>
</a:theme>
</file>

<file path=ppt/theme/theme4.xml><?xml version="1.0" encoding="utf-8"?>
<a:theme xmlns:a="http://schemas.openxmlformats.org/drawingml/2006/main" name="2_Tos Varnsdorf - úvodní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S VARNSDORF 2015.potx" id="{841ADC13-5A16-458B-98EA-3C9CDEB3E02F}" vid="{209DA238-4A55-415A-8B49-7C323013459D}"/>
    </a:ext>
  </a:extLst>
</a:theme>
</file>

<file path=ppt/theme/theme5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11669</TotalTime>
  <Words>981</Words>
  <Application>Microsoft Office PowerPoint</Application>
  <PresentationFormat>Předvádění na obrazovce (4:3)</PresentationFormat>
  <Paragraphs>231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SimSun</vt:lpstr>
      <vt:lpstr>SimSun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1_Vlastní návrh</vt:lpstr>
      <vt:lpstr>Tos Varnsdorf - úvodní</vt:lpstr>
      <vt:lpstr>Vlastní návrh</vt:lpstr>
      <vt:lpstr>2_Tos Varnsdorf - úvodní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TOS VARNSDORF a.s.</vt:lpstr>
    </vt:vector>
  </TitlesOfParts>
  <Company>TOS Varnsdorf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Drusan Jan</dc:creator>
  <cp:lastModifiedBy>Drusan Jan</cp:lastModifiedBy>
  <cp:revision>296</cp:revision>
  <cp:lastPrinted>2014-06-18T12:45:29Z</cp:lastPrinted>
  <dcterms:created xsi:type="dcterms:W3CDTF">2010-09-17T08:14:13Z</dcterms:created>
  <dcterms:modified xsi:type="dcterms:W3CDTF">2016-01-08T11:04:53Z</dcterms:modified>
</cp:coreProperties>
</file>